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20" d="100"/>
          <a:sy n="120" d="100"/>
        </p:scale>
        <p:origin x="-21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10.04.2015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1670963" y="799465"/>
            <a:ext cx="57878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Cross 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reactivity of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anti-mouse Lyve1 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rat </a:t>
            </a:r>
            <a:r>
              <a:rPr lang="en-US" sz="2000" b="1" u="sng" dirty="0" smtClean="0">
                <a:latin typeface="Times New Roman" pitchFamily="18" charset="0"/>
                <a:cs typeface="Times New Roman" pitchFamily="18" charset="0"/>
              </a:rPr>
              <a:t>tissue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103-PA50AG)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762688" y="5392266"/>
            <a:ext cx="7604125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800" b="1" dirty="0" smtClean="0">
                <a:cs typeface="Arial" charset="0"/>
              </a:rPr>
              <a:t>Fig. 1</a:t>
            </a:r>
            <a:r>
              <a:rPr lang="en-US" sz="800" b="1" dirty="0" smtClean="0">
                <a:cs typeface="Arial" charset="0"/>
              </a:rPr>
              <a:t>:</a:t>
            </a:r>
            <a:r>
              <a:rPr lang="en-US" sz="800" dirty="0" smtClean="0">
                <a:cs typeface="Arial" charset="0"/>
              </a:rPr>
              <a:t> Rat </a:t>
            </a:r>
            <a:r>
              <a:rPr lang="en-US" sz="800" dirty="0">
                <a:cs typeface="Arial" charset="0"/>
              </a:rPr>
              <a:t>cardiac </a:t>
            </a:r>
            <a:r>
              <a:rPr lang="en-US" sz="800" b="1" dirty="0">
                <a:cs typeface="Arial" charset="0"/>
              </a:rPr>
              <a:t>l</a:t>
            </a:r>
            <a:r>
              <a:rPr lang="en-US" sz="800" b="1" dirty="0" smtClean="0">
                <a:cs typeface="Arial" charset="0"/>
              </a:rPr>
              <a:t>ymphatic </a:t>
            </a:r>
            <a:r>
              <a:rPr lang="en-US" sz="800" b="1" dirty="0" err="1" smtClean="0">
                <a:cs typeface="Arial" charset="0"/>
              </a:rPr>
              <a:t>microvessels</a:t>
            </a:r>
            <a:r>
              <a:rPr lang="en-US" sz="800" dirty="0" smtClean="0">
                <a:cs typeface="Arial" charset="0"/>
              </a:rPr>
              <a:t>, labeled with antibodies against mouse </a:t>
            </a:r>
            <a:r>
              <a:rPr lang="en-US" sz="800" dirty="0" smtClean="0">
                <a:cs typeface="Arial" charset="0"/>
              </a:rPr>
              <a:t>LYVE-1 (red), </a:t>
            </a:r>
            <a:r>
              <a:rPr lang="en-US" sz="800" dirty="0" smtClean="0">
                <a:cs typeface="Arial" charset="0"/>
              </a:rPr>
              <a:t>and adjacent </a:t>
            </a:r>
            <a:r>
              <a:rPr lang="en-US" sz="800" b="1" dirty="0" smtClean="0">
                <a:cs typeface="Arial" charset="0"/>
              </a:rPr>
              <a:t>blood vessels</a:t>
            </a:r>
            <a:r>
              <a:rPr lang="en-US" sz="800" dirty="0" smtClean="0">
                <a:cs typeface="Arial" charset="0"/>
              </a:rPr>
              <a:t>, labeled with antibodies against </a:t>
            </a:r>
            <a:r>
              <a:rPr lang="en-US" sz="800" dirty="0" smtClean="0">
                <a:cs typeface="Arial" charset="0"/>
              </a:rPr>
              <a:t>CD31 (green). </a:t>
            </a:r>
            <a:r>
              <a:rPr lang="en-US" sz="800" dirty="0" smtClean="0">
                <a:cs typeface="Arial" charset="0"/>
              </a:rPr>
              <a:t>Nuclear stain in </a:t>
            </a:r>
            <a:r>
              <a:rPr lang="en-US" sz="800" dirty="0" smtClean="0">
                <a:cs typeface="Arial" charset="0"/>
              </a:rPr>
              <a:t>blue. Images </a:t>
            </a:r>
            <a:r>
              <a:rPr lang="en-US" sz="800" dirty="0" smtClean="0">
                <a:cs typeface="Arial" charset="0"/>
              </a:rPr>
              <a:t>were obtained at 10x magnification on a Zeiss fluorescence microscope. Scale bar = 100 µm</a:t>
            </a:r>
            <a:r>
              <a:rPr lang="en-US" sz="800" dirty="0">
                <a:cs typeface="Arial" charset="0"/>
              </a:rPr>
              <a:t> </a:t>
            </a:r>
            <a:r>
              <a:rPr lang="en-US" sz="800" dirty="0" smtClean="0">
                <a:cs typeface="Arial" charset="0"/>
              </a:rPr>
              <a:t>(A,B); </a:t>
            </a:r>
            <a:r>
              <a:rPr lang="en-US" sz="800" dirty="0" smtClean="0">
                <a:cs typeface="Arial" charset="0"/>
              </a:rPr>
              <a:t>20x and 40x magnification, Scale bar = 50 µm </a:t>
            </a:r>
            <a:r>
              <a:rPr lang="en-US" sz="800" dirty="0" smtClean="0">
                <a:cs typeface="Arial" charset="0"/>
              </a:rPr>
              <a:t>(C,D). </a:t>
            </a:r>
            <a:r>
              <a:rPr lang="en-US" sz="800" b="1" dirty="0" smtClean="0">
                <a:cs typeface="Arial" charset="0"/>
              </a:rPr>
              <a:t>Note:</a:t>
            </a:r>
            <a:r>
              <a:rPr lang="en-US" sz="800" dirty="0" smtClean="0">
                <a:cs typeface="Arial" charset="0"/>
              </a:rPr>
              <a:t> </a:t>
            </a:r>
            <a:r>
              <a:rPr lang="en-US" sz="800" dirty="0" smtClean="0">
                <a:cs typeface="Arial" charset="0"/>
              </a:rPr>
              <a:t>The </a:t>
            </a:r>
            <a:r>
              <a:rPr lang="en-US" sz="800" dirty="0" smtClean="0">
                <a:cs typeface="Arial" charset="0"/>
              </a:rPr>
              <a:t>anti-mouse Lyve-1 polyclonal antibody </a:t>
            </a:r>
            <a:r>
              <a:rPr lang="en-US" sz="800" dirty="0" smtClean="0">
                <a:cs typeface="Arial" charset="0"/>
              </a:rPr>
              <a:t>(Cat</a:t>
            </a:r>
            <a:r>
              <a:rPr lang="en-US" sz="800" dirty="0" smtClean="0">
                <a:cs typeface="Arial" charset="0"/>
              </a:rPr>
              <a:t># 103-PA50AG) shows a strong cross reaction with rat </a:t>
            </a:r>
            <a:r>
              <a:rPr lang="en-US" sz="800" dirty="0" smtClean="0">
                <a:cs typeface="Arial" charset="0"/>
              </a:rPr>
              <a:t>LYVE-1 </a:t>
            </a:r>
            <a:r>
              <a:rPr lang="en-US" sz="800" dirty="0" smtClean="0">
                <a:cs typeface="Arial" charset="0"/>
              </a:rPr>
              <a:t>protein.</a:t>
            </a:r>
          </a:p>
          <a:p>
            <a:pPr algn="just" eaLnBrk="1" hangingPunct="1"/>
            <a:endParaRPr lang="en-US" sz="700" dirty="0" smtClean="0">
              <a:cs typeface="Arial" charset="0"/>
            </a:endParaRPr>
          </a:p>
          <a:p>
            <a:pPr algn="just" eaLnBrk="1" hangingPunct="1"/>
            <a:r>
              <a:rPr lang="en-US" sz="700" dirty="0" smtClean="0">
                <a:cs typeface="Arial" charset="0"/>
              </a:rPr>
              <a:t>The </a:t>
            </a:r>
            <a:r>
              <a:rPr lang="en-US" sz="700" dirty="0">
                <a:cs typeface="Arial" charset="0"/>
              </a:rPr>
              <a:t>experiment was performed by the research group </a:t>
            </a:r>
            <a:r>
              <a:rPr lang="en-US" sz="700" dirty="0" smtClean="0">
                <a:cs typeface="Arial" charset="0"/>
              </a:rPr>
              <a:t>INSERMU1096 </a:t>
            </a:r>
            <a:r>
              <a:rPr lang="en-US" sz="700" dirty="0">
                <a:cs typeface="Arial" charset="0"/>
              </a:rPr>
              <a:t>in Rouen, France directed by </a:t>
            </a:r>
            <a:r>
              <a:rPr lang="en-US" sz="700" dirty="0" err="1">
                <a:cs typeface="Arial" charset="0"/>
              </a:rPr>
              <a:t>Dr</a:t>
            </a:r>
            <a:r>
              <a:rPr lang="en-US" sz="700" dirty="0">
                <a:cs typeface="Arial" charset="0"/>
              </a:rPr>
              <a:t> Vincent Richard.</a:t>
            </a:r>
          </a:p>
        </p:txBody>
      </p:sp>
      <p:grpSp>
        <p:nvGrpSpPr>
          <p:cNvPr id="4" name="Gruppieren 3"/>
          <p:cNvGrpSpPr/>
          <p:nvPr/>
        </p:nvGrpSpPr>
        <p:grpSpPr>
          <a:xfrm>
            <a:off x="1908913" y="1518251"/>
            <a:ext cx="5311674" cy="3835474"/>
            <a:chOff x="1938646" y="1444916"/>
            <a:chExt cx="5332699" cy="3843716"/>
          </a:xfrm>
        </p:grpSpPr>
        <p:grpSp>
          <p:nvGrpSpPr>
            <p:cNvPr id="6" name="Gruppieren 5"/>
            <p:cNvGrpSpPr/>
            <p:nvPr/>
          </p:nvGrpSpPr>
          <p:grpSpPr>
            <a:xfrm>
              <a:off x="1941302" y="1444916"/>
              <a:ext cx="5330043" cy="3843716"/>
              <a:chOff x="1903202" y="1444916"/>
              <a:chExt cx="5330043" cy="3843716"/>
            </a:xfrm>
          </p:grpSpPr>
          <p:pic>
            <p:nvPicPr>
              <p:cNvPr id="2" name="Grafik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03202" y="1444916"/>
                <a:ext cx="2514106" cy="1883234"/>
              </a:xfrm>
              <a:prstGeom prst="rect">
                <a:avLst/>
              </a:prstGeom>
            </p:spPr>
          </p:pic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6479" y="3405398"/>
                <a:ext cx="2519032" cy="1883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8089" y="3408523"/>
                <a:ext cx="2595156" cy="18708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" name="Grafik 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4008" y="1458033"/>
                <a:ext cx="2576677" cy="1870117"/>
              </a:xfrm>
              <a:prstGeom prst="rect">
                <a:avLst/>
              </a:prstGeom>
            </p:spPr>
          </p:pic>
        </p:grpSp>
        <p:sp>
          <p:nvSpPr>
            <p:cNvPr id="3" name="Textfeld 2"/>
            <p:cNvSpPr txBox="1"/>
            <p:nvPr/>
          </p:nvSpPr>
          <p:spPr>
            <a:xfrm>
              <a:off x="1948171" y="1449467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</a:rPr>
                <a:t>A</a:t>
              </a:r>
              <a:endParaRPr lang="de-DE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4693916" y="1458992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</a:rPr>
                <a:t>B</a:t>
              </a:r>
              <a:endParaRPr lang="de-DE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1938646" y="3423667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</a:rPr>
                <a:t>C</a:t>
              </a:r>
              <a:endParaRPr lang="de-DE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689724" y="3419842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smtClean="0">
                  <a:solidFill>
                    <a:schemeClr val="bg1"/>
                  </a:solidFill>
                </a:rPr>
                <a:t>D</a:t>
              </a:r>
              <a:endParaRPr lang="de-DE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51</cp:revision>
  <dcterms:created xsi:type="dcterms:W3CDTF">2010-12-17T07:34:39Z</dcterms:created>
  <dcterms:modified xsi:type="dcterms:W3CDTF">2015-04-10T10:35:11Z</dcterms:modified>
</cp:coreProperties>
</file>